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9" r:id="rId5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D2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72653" autoAdjust="0"/>
  </p:normalViewPr>
  <p:slideViewPr>
    <p:cSldViewPr>
      <p:cViewPr varScale="1">
        <p:scale>
          <a:sx n="91" d="100"/>
          <a:sy n="91" d="100"/>
        </p:scale>
        <p:origin x="18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3867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3867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6DD5F17A-5021-4A2C-97CF-49135027A9F3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7" tIns="45574" rIns="91147" bIns="45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04359"/>
            <a:ext cx="5586735" cy="4171634"/>
          </a:xfrm>
          <a:prstGeom prst="rect">
            <a:avLst/>
          </a:prstGeom>
        </p:spPr>
        <p:txBody>
          <a:bodyPr vert="horz" lIns="91147" tIns="45574" rIns="91147" bIns="455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05550"/>
            <a:ext cx="3027466" cy="463867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05550"/>
            <a:ext cx="3027466" cy="463867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6B7D5A0A-AD8F-402A-9E99-400DB99DA5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7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annual</a:t>
            </a:r>
            <a:r>
              <a:rPr lang="en-US" baseline="0" dirty="0" smtClean="0"/>
              <a:t> Loyola Women in Surgery visiting lectureship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5A0A-AD8F-402A-9E99-400DB99DA5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9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873250"/>
            <a:ext cx="8226425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427413"/>
            <a:ext cx="8226425" cy="685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5711825"/>
            <a:ext cx="5484813" cy="5667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smtClean="0">
                <a:solidFill>
                  <a:srgbClr val="4D4F5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160971-DC43-A644-B293-8B4C7D91A6C7}" type="datetime4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September 16, 2025</a:t>
            </a:fld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5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9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8150"/>
            <a:ext cx="403860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8150"/>
            <a:ext cx="403860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1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63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4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6738"/>
            <a:ext cx="82296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8150"/>
            <a:ext cx="8229600" cy="434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4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sz="2800">
          <a:solidFill>
            <a:srgbClr val="8D234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400">
          <a:solidFill>
            <a:srgbClr val="4D4F53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200">
          <a:solidFill>
            <a:srgbClr val="B88232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4D4F53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ú"/>
        <a:defRPr>
          <a:solidFill>
            <a:srgbClr val="4D4F53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ú"/>
        <a:defRPr>
          <a:solidFill>
            <a:srgbClr val="4D4F5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ú"/>
        <a:defRPr>
          <a:solidFill>
            <a:srgbClr val="4D4F5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ú"/>
        <a:defRPr>
          <a:solidFill>
            <a:srgbClr val="4D4F5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ú"/>
        <a:defRPr>
          <a:solidFill>
            <a:srgbClr val="4D4F5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943" y="237342"/>
            <a:ext cx="53937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2021-22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Women in Surgery Visiting Lectureship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Sponsored </a:t>
            </a:r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Loyola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</a:t>
            </a:r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Surgery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597729"/>
            <a:ext cx="5562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200" b="1" dirty="0" smtClean="0">
                <a:solidFill>
                  <a:schemeClr val="accent4"/>
                </a:solidFill>
              </a:rPr>
              <a:t>Department of Surgery - Grand Rounds</a:t>
            </a:r>
          </a:p>
          <a:p>
            <a:pPr algn="ctr">
              <a:spcBef>
                <a:spcPct val="0"/>
              </a:spcBef>
            </a:pPr>
            <a:r>
              <a:rPr lang="en-US" sz="1500" b="1" kern="1400" dirty="0" smtClean="0">
                <a:solidFill>
                  <a:schemeClr val="accent4"/>
                </a:solidFill>
                <a:ea typeface="ＭＳ Ｐゴシック" charset="0"/>
              </a:rPr>
              <a:t>Wednesday, October 6, 2021 </a:t>
            </a:r>
            <a:r>
              <a:rPr lang="en-US" sz="900" kern="1400" baseline="30000" dirty="0" smtClean="0">
                <a:solidFill>
                  <a:schemeClr val="accent4"/>
                </a:solidFill>
                <a:ea typeface="ＭＳ Ｐゴシック" charset="0"/>
              </a:rPr>
              <a:t>●</a:t>
            </a:r>
            <a:r>
              <a:rPr lang="en-US" sz="1500" b="1" kern="1400" dirty="0" smtClean="0">
                <a:solidFill>
                  <a:schemeClr val="accent4"/>
                </a:solidFill>
                <a:ea typeface="ＭＳ Ｐゴシック" charset="0"/>
              </a:rPr>
              <a:t> 7am </a:t>
            </a:r>
            <a:r>
              <a:rPr lang="en-US" sz="1500" b="1" kern="1400" dirty="0">
                <a:solidFill>
                  <a:schemeClr val="accent4"/>
                </a:solidFill>
                <a:ea typeface="ＭＳ Ｐゴシック" charset="0"/>
              </a:rPr>
              <a:t>- </a:t>
            </a:r>
            <a:r>
              <a:rPr lang="en-US" sz="1500" b="1" kern="1400" dirty="0" smtClean="0">
                <a:solidFill>
                  <a:schemeClr val="accent4"/>
                </a:solidFill>
                <a:ea typeface="ＭＳ Ｐゴシック" charset="0"/>
              </a:rPr>
              <a:t>8am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81400"/>
            <a:ext cx="2209800" cy="2762974"/>
          </a:xfrm>
          <a:prstGeom prst="rect">
            <a:avLst/>
          </a:prstGeom>
          <a:ln w="38100">
            <a:solidFill>
              <a:srgbClr val="8D2346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14400" y="2259449"/>
            <a:ext cx="723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2200" b="1" dirty="0">
                <a:solidFill>
                  <a:srgbClr val="000000"/>
                </a:solidFill>
              </a:rPr>
              <a:t>Julie A. Freischlag, MD, FACS, FRCSEd(Hon), DFSVS</a:t>
            </a:r>
            <a:r>
              <a:rPr lang="en-US" sz="2800" b="1" dirty="0">
                <a:solidFill>
                  <a:srgbClr val="000000"/>
                </a:solidFill>
              </a:rPr>
              <a:t/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1600" b="1" dirty="0">
                <a:solidFill>
                  <a:srgbClr val="000000"/>
                </a:solidFill>
              </a:rPr>
              <a:t>Wake Forest Baptist Health, Chief Executive Officer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Wake Forest School of </a:t>
            </a:r>
            <a:r>
              <a:rPr lang="en-US" sz="1600" b="1" dirty="0" smtClean="0">
                <a:solidFill>
                  <a:srgbClr val="000000"/>
                </a:solidFill>
              </a:rPr>
              <a:t>Medicine, </a:t>
            </a:r>
            <a:r>
              <a:rPr lang="en-US" sz="1600" b="1" dirty="0">
                <a:solidFill>
                  <a:srgbClr val="000000"/>
                </a:solidFill>
              </a:rPr>
              <a:t>Dean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Atrium Health Enterprise, Chief Academic Officer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4099187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n-US" sz="3200" b="1" kern="0" dirty="0">
                <a:solidFill>
                  <a:srgbClr val="8D2346"/>
                </a:solidFill>
                <a:ea typeface="ＭＳ Ｐゴシック" charset="0"/>
              </a:rPr>
              <a:t>Clinical and Personal </a:t>
            </a:r>
            <a:endParaRPr lang="en-US" sz="3200" b="1" kern="0" dirty="0" smtClean="0">
              <a:solidFill>
                <a:srgbClr val="8D2346"/>
              </a:solidFill>
              <a:ea typeface="ＭＳ Ｐゴシック" charset="0"/>
            </a:endParaRPr>
          </a:p>
          <a:p>
            <a:pPr lvl="0" algn="ctr" fontAlgn="base"/>
            <a:r>
              <a:rPr lang="en-US" sz="3200" b="1" kern="0" dirty="0" smtClean="0">
                <a:solidFill>
                  <a:srgbClr val="8D2346"/>
                </a:solidFill>
                <a:ea typeface="ＭＳ Ｐゴシック" charset="0"/>
              </a:rPr>
              <a:t>Comparative </a:t>
            </a:r>
            <a:r>
              <a:rPr lang="en-US" sz="3200" b="1" kern="0" dirty="0">
                <a:solidFill>
                  <a:srgbClr val="8D2346"/>
                </a:solidFill>
                <a:ea typeface="ＭＳ Ｐゴシック" charset="0"/>
              </a:rPr>
              <a:t>Effectiveness</a:t>
            </a:r>
          </a:p>
        </p:txBody>
      </p:sp>
    </p:spTree>
    <p:extLst>
      <p:ext uri="{BB962C8B-B14F-4D97-AF65-F5344CB8AC3E}">
        <p14:creationId xmlns:p14="http://schemas.microsoft.com/office/powerpoint/2010/main" val="8363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ker lectureship 2016">
  <a:themeElements>
    <a:clrScheme name="LUHS">
      <a:dk1>
        <a:srgbClr val="353535"/>
      </a:dk1>
      <a:lt1>
        <a:srgbClr val="FFFFFF"/>
      </a:lt1>
      <a:dk2>
        <a:srgbClr val="353535"/>
      </a:dk2>
      <a:lt2>
        <a:srgbClr val="F9EAC3"/>
      </a:lt2>
      <a:accent1>
        <a:srgbClr val="EFBC34"/>
      </a:accent1>
      <a:accent2>
        <a:srgbClr val="E27E07"/>
      </a:accent2>
      <a:accent3>
        <a:srgbClr val="B88232"/>
      </a:accent3>
      <a:accent4>
        <a:srgbClr val="8D2346"/>
      </a:accent4>
      <a:accent5>
        <a:srgbClr val="682324"/>
      </a:accent5>
      <a:accent6>
        <a:srgbClr val="4D4F53"/>
      </a:accent6>
      <a:hlink>
        <a:srgbClr val="E59810"/>
      </a:hlink>
      <a:folHlink>
        <a:srgbClr val="B88232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-7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-72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CF7DE059061479720CE03167179A5" ma:contentTypeVersion="14" ma:contentTypeDescription="Create a new document." ma:contentTypeScope="" ma:versionID="11bac7a74a8f3001d182997086bd2a5d">
  <xsd:schema xmlns:xsd="http://www.w3.org/2001/XMLSchema" xmlns:xs="http://www.w3.org/2001/XMLSchema" xmlns:p="http://schemas.microsoft.com/office/2006/metadata/properties" xmlns:ns2="1d2a89b0-96a1-4a10-a455-b0099fb3eb61" xmlns:ns3="7979a46a-17cb-4975-95c7-b05e8acaef1d" targetNamespace="http://schemas.microsoft.com/office/2006/metadata/properties" ma:root="true" ma:fieldsID="b3b5cb916109641ccef4553ef11f2db4" ns2:_="" ns3:_="">
    <xsd:import namespace="1d2a89b0-96a1-4a10-a455-b0099fb3eb61"/>
    <xsd:import namespace="7979a46a-17cb-4975-95c7-b05e8aca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PHIConfidenti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a89b0-96a1-4a10-a455-b0099fb3e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56e18de-48a1-42b9-a3a2-ae2a55556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PHIConfidential" ma:index="21" nillable="true" ma:displayName="PHIConfidential" ma:internalName="PHIConfidential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9a46a-17cb-4975-95c7-b05e8acaef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1884dba-acea-43eb-b190-1d78e2f5570d}" ma:internalName="TaxCatchAll" ma:showField="CatchAllData" ma:web="7979a46a-17cb-4975-95c7-b05e8acaef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79a46a-17cb-4975-95c7-b05e8acaef1d" xsi:nil="true"/>
    <lcf76f155ced4ddcb4097134ff3c332f xmlns="1d2a89b0-96a1-4a10-a455-b0099fb3eb61">
      <Terms xmlns="http://schemas.microsoft.com/office/infopath/2007/PartnerControls"/>
    </lcf76f155ced4ddcb4097134ff3c332f>
    <PHIConfidential xmlns="1d2a89b0-96a1-4a10-a455-b0099fb3eb61" xsi:nil="true"/>
  </documentManagement>
</p:properties>
</file>

<file path=customXml/itemProps1.xml><?xml version="1.0" encoding="utf-8"?>
<ds:datastoreItem xmlns:ds="http://schemas.openxmlformats.org/officeDocument/2006/customXml" ds:itemID="{2EF621CF-AE9C-4C85-8737-9AB748225B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3C63EB-34B5-4421-B4C9-9AEB7F7F5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2a89b0-96a1-4a10-a455-b0099fb3eb61"/>
    <ds:schemaRef ds:uri="7979a46a-17cb-4975-95c7-b05e8acae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72B9ED-1945-45B0-BB25-6B8ACFA7ABD2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1d2a89b0-96a1-4a10-a455-b0099fb3eb61"/>
    <ds:schemaRef ds:uri="http://schemas.microsoft.com/office/2006/documentManagement/types"/>
    <ds:schemaRef ds:uri="http://purl.org/dc/elements/1.1/"/>
    <ds:schemaRef ds:uri="7979a46a-17cb-4975-95c7-b05e8acaef1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80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Times New Roman</vt:lpstr>
      <vt:lpstr>Wingdings</vt:lpstr>
      <vt:lpstr>Baker lectureship 2016</vt:lpstr>
      <vt:lpstr>PowerPoint Presentation</vt:lpstr>
    </vt:vector>
  </TitlesOfParts>
  <Company>Loyola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Visiting Professor Karl Illig, MD Professor Of Surgery Director, Division of Vascular Surgery University of Southern Florida, Tampa  “ Thoracic Outlet Syndrome”</dc:title>
  <dc:creator>Loyola Medicine</dc:creator>
  <cp:lastModifiedBy>Bernadette Aulivola</cp:lastModifiedBy>
  <cp:revision>183</cp:revision>
  <cp:lastPrinted>2021-01-07T22:14:03Z</cp:lastPrinted>
  <dcterms:created xsi:type="dcterms:W3CDTF">2017-04-06T20:08:35Z</dcterms:created>
  <dcterms:modified xsi:type="dcterms:W3CDTF">2025-09-16T16:34:51Z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0x0101000DACF7DE059061479720CE03167179A5</vt:lpwstr>
  </property>
  <property fmtid="{D5CDD505-2E9C-101B-9397-08002B2CF9AE}" pid="3" name="Order">
    <vt:r8>1493800</vt:r8>
  </property>
  <property fmtid="{D5CDD505-2E9C-101B-9397-08002B2CF9AE}" pid="4" name="MediaServiceImageTags">
    <vt:lpwstr/>
  </property>
</Properties>
</file>